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7"/>
  </p:notesMasterIdLst>
  <p:handoutMasterIdLst>
    <p:handoutMasterId r:id="rId18"/>
  </p:handoutMasterIdLst>
  <p:sldIdLst>
    <p:sldId id="314" r:id="rId5"/>
    <p:sldId id="315" r:id="rId6"/>
    <p:sldId id="316" r:id="rId7"/>
    <p:sldId id="327" r:id="rId8"/>
    <p:sldId id="328" r:id="rId9"/>
    <p:sldId id="326" r:id="rId10"/>
    <p:sldId id="317" r:id="rId11"/>
    <p:sldId id="318" r:id="rId12"/>
    <p:sldId id="319" r:id="rId13"/>
    <p:sldId id="320" r:id="rId14"/>
    <p:sldId id="321" r:id="rId15"/>
    <p:sldId id="30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0" autoAdjust="0"/>
    <p:restoredTop sz="95388" autoAdjust="0"/>
  </p:normalViewPr>
  <p:slideViewPr>
    <p:cSldViewPr snapToGrid="0">
      <p:cViewPr varScale="1">
        <p:scale>
          <a:sx n="105" d="100"/>
          <a:sy n="105" d="100"/>
        </p:scale>
        <p:origin x="660" y="114"/>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4/29/2024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4/28/2024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3984229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30850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2557764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3336033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3486472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35551265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hyperlink" Target="https://youtu.be/zlbq5F5NxQQ"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youtu.be/urwZYRWwvN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hyperlink" Target="https://docs.ultralytics.com/datasets/detect/coco/#dataset-yaml"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hyperlink" Target="https://universe.roboflow.com/roboflow-universe-projects/license-plate-recognition-rxg4e/dataset/4"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abewley/sort"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6836664" y="676655"/>
            <a:ext cx="5205984" cy="2499361"/>
          </a:xfrm>
        </p:spPr>
        <p:txBody>
          <a:bodyPr>
            <a:normAutofit/>
          </a:bodyPr>
          <a:lstStyle/>
          <a:p>
            <a:r>
              <a:rPr lang="en-US" sz="3600" b="1" dirty="0">
                <a:latin typeface="Arial" panose="020B0604020202020204" pitchFamily="34" charset="0"/>
                <a:cs typeface="Arial" panose="020B0604020202020204" pitchFamily="34" charset="0"/>
              </a:rPr>
              <a:t>Detecting and Fetching License numbers from moving vehicles </a:t>
            </a:r>
            <a:endParaRPr lang="en-US" sz="3600" dirty="0"/>
          </a:p>
        </p:txBody>
      </p:sp>
      <p:sp>
        <p:nvSpPr>
          <p:cNvPr id="4" name="TextBox 3">
            <a:extLst>
              <a:ext uri="{FF2B5EF4-FFF2-40B4-BE49-F238E27FC236}">
                <a16:creationId xmlns:a16="http://schemas.microsoft.com/office/drawing/2014/main" id="{4EE11AA7-D2AA-0037-16B1-421D8EA032B2}"/>
              </a:ext>
            </a:extLst>
          </p:cNvPr>
          <p:cNvSpPr txBox="1"/>
          <p:nvPr/>
        </p:nvSpPr>
        <p:spPr>
          <a:xfrm>
            <a:off x="7982712" y="3531322"/>
            <a:ext cx="2478024" cy="923330"/>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Krishnakant Modani</a:t>
            </a:r>
          </a:p>
          <a:p>
            <a:r>
              <a:rPr lang="en-US" dirty="0">
                <a:solidFill>
                  <a:schemeClr val="bg1"/>
                </a:solidFill>
                <a:latin typeface="Arial" panose="020B0604020202020204" pitchFamily="34" charset="0"/>
                <a:cs typeface="Arial" panose="020B0604020202020204" pitchFamily="34" charset="0"/>
              </a:rPr>
              <a:t>(Individual Project)</a:t>
            </a:r>
          </a:p>
          <a:p>
            <a:endParaRPr lang="en-US" dirty="0">
              <a:solidFill>
                <a:schemeClr val="bg1"/>
              </a:solidFill>
            </a:endParaRPr>
          </a:p>
        </p:txBody>
      </p:sp>
      <p:sp>
        <p:nvSpPr>
          <p:cNvPr id="5" name="TextBox 4">
            <a:extLst>
              <a:ext uri="{FF2B5EF4-FFF2-40B4-BE49-F238E27FC236}">
                <a16:creationId xmlns:a16="http://schemas.microsoft.com/office/drawing/2014/main" id="{672AC42A-F926-EF64-59C7-D8110E4493C2}"/>
              </a:ext>
            </a:extLst>
          </p:cNvPr>
          <p:cNvSpPr txBox="1"/>
          <p:nvPr/>
        </p:nvSpPr>
        <p:spPr>
          <a:xfrm>
            <a:off x="8339328" y="5733288"/>
            <a:ext cx="3282696" cy="584775"/>
          </a:xfrm>
          <a:prstGeom prst="rect">
            <a:avLst/>
          </a:prstGeom>
          <a:noFill/>
        </p:spPr>
        <p:txBody>
          <a:bodyPr wrap="square" rtlCol="0">
            <a:spAutoFit/>
          </a:bodyPr>
          <a:lstStyle/>
          <a:p>
            <a:pPr algn="r"/>
            <a:r>
              <a:rPr lang="en-US" sz="1600" dirty="0">
                <a:solidFill>
                  <a:schemeClr val="bg1"/>
                </a:solidFill>
                <a:latin typeface="Arial" panose="020B0604020202020204" pitchFamily="34" charset="0"/>
                <a:cs typeface="Arial" panose="020B0604020202020204" pitchFamily="34" charset="0"/>
              </a:rPr>
              <a:t>Mentor : Prof. Jana </a:t>
            </a:r>
            <a:r>
              <a:rPr lang="en-US" sz="1600" dirty="0" err="1">
                <a:solidFill>
                  <a:schemeClr val="bg1"/>
                </a:solidFill>
                <a:latin typeface="Arial" panose="020B0604020202020204" pitchFamily="34" charset="0"/>
                <a:cs typeface="Arial" panose="020B0604020202020204" pitchFamily="34" charset="0"/>
              </a:rPr>
              <a:t>Kosecka</a:t>
            </a:r>
            <a:endParaRPr lang="en-US" sz="1600" dirty="0">
              <a:solidFill>
                <a:schemeClr val="bg1"/>
              </a:solidFill>
              <a:latin typeface="Arial" panose="020B0604020202020204" pitchFamily="34" charset="0"/>
              <a:cs typeface="Arial" panose="020B0604020202020204" pitchFamily="34" charset="0"/>
            </a:endParaRPr>
          </a:p>
          <a:p>
            <a:pPr algn="r"/>
            <a:r>
              <a:rPr lang="en-US" sz="1600" dirty="0">
                <a:solidFill>
                  <a:schemeClr val="bg1"/>
                </a:solidFill>
                <a:latin typeface="Arial" panose="020B0604020202020204" pitchFamily="34" charset="0"/>
                <a:cs typeface="Arial" panose="020B0604020202020204" pitchFamily="34" charset="0"/>
              </a:rPr>
              <a:t>George Mason University</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850391" y="200967"/>
            <a:ext cx="3675889" cy="887603"/>
          </a:xfrm>
        </p:spPr>
        <p:txBody>
          <a:bodyPr/>
          <a:lstStyle/>
          <a:p>
            <a:r>
              <a:rPr lang="en-US" dirty="0"/>
              <a:t>Missing Frames</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797052" y="1088570"/>
            <a:ext cx="9983723" cy="2203269"/>
          </a:xfrm>
        </p:spPr>
        <p:txBody>
          <a:bodyPr>
            <a:noAutofit/>
          </a:bodyPr>
          <a:lstStyle/>
          <a:p>
            <a:r>
              <a:rPr lang="en-US" sz="1400" b="1" noProof="1"/>
              <a:t>Reasons ?</a:t>
            </a:r>
          </a:p>
          <a:p>
            <a:pPr lvl="1"/>
            <a:r>
              <a:rPr lang="en-US" sz="1400" noProof="1"/>
              <a:t>Due to some of the captured blurred images, which the OCR might not have detected the license text properly.</a:t>
            </a:r>
          </a:p>
          <a:p>
            <a:pPr lvl="1"/>
            <a:r>
              <a:rPr lang="en-US" sz="1200" noProof="1"/>
              <a:t>Non-compliance with our license format. (e.g. 1234VH is bypassed)</a:t>
            </a:r>
          </a:p>
          <a:p>
            <a:r>
              <a:rPr lang="en-US" sz="1400" b="1" noProof="1"/>
              <a:t>Effects :  </a:t>
            </a:r>
            <a:r>
              <a:rPr lang="en-US" sz="1400" noProof="1"/>
              <a:t>The effects can be seen in the visualization video, wherein the bounding boxes flickers.</a:t>
            </a:r>
          </a:p>
          <a:p>
            <a:r>
              <a:rPr lang="en-US" sz="1400" b="1" noProof="1"/>
              <a:t>Possible Fix / Future Scope : </a:t>
            </a:r>
            <a:r>
              <a:rPr lang="en-US" sz="1400" noProof="1"/>
              <a:t>Idea of interpolating the missing frames, by taking averages of data from the initial and post frames! (Note : Couldn’t implement this in the project due to time constraints, as well as it’s just for the smooth transition in video)</a:t>
            </a:r>
          </a:p>
          <a:p>
            <a:endParaRPr lang="en-US" sz="1400" noProof="1"/>
          </a:p>
        </p:txBody>
      </p:sp>
      <p:pic>
        <p:nvPicPr>
          <p:cNvPr id="11" name="Content Placeholder 10">
            <a:extLst>
              <a:ext uri="{FF2B5EF4-FFF2-40B4-BE49-F238E27FC236}">
                <a16:creationId xmlns:a16="http://schemas.microsoft.com/office/drawing/2014/main" id="{73D07A7C-54E1-B74F-F6FF-0E977C2B6818}"/>
              </a:ext>
            </a:extLst>
          </p:cNvPr>
          <p:cNvPicPr>
            <a:picLocks noGrp="1" noChangeAspect="1"/>
          </p:cNvPicPr>
          <p:nvPr>
            <p:ph sz="quarter" idx="11"/>
          </p:nvPr>
        </p:nvPicPr>
        <p:blipFill>
          <a:blip r:embed="rId3"/>
          <a:stretch>
            <a:fillRect/>
          </a:stretch>
        </p:blipFill>
        <p:spPr>
          <a:xfrm>
            <a:off x="151930" y="3291839"/>
            <a:ext cx="11888140" cy="1107781"/>
          </a:xfrm>
        </p:spPr>
      </p:pic>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10</a:t>
            </a:fld>
            <a:endParaRPr lang="en-US" dirty="0"/>
          </a:p>
        </p:txBody>
      </p:sp>
      <p:pic>
        <p:nvPicPr>
          <p:cNvPr id="13" name="Picture 12">
            <a:extLst>
              <a:ext uri="{FF2B5EF4-FFF2-40B4-BE49-F238E27FC236}">
                <a16:creationId xmlns:a16="http://schemas.microsoft.com/office/drawing/2014/main" id="{FF7BBBDB-A154-8AB0-2456-603F426B3B4D}"/>
              </a:ext>
            </a:extLst>
          </p:cNvPr>
          <p:cNvPicPr>
            <a:picLocks noChangeAspect="1"/>
          </p:cNvPicPr>
          <p:nvPr/>
        </p:nvPicPr>
        <p:blipFill>
          <a:blip r:embed="rId4"/>
          <a:stretch>
            <a:fillRect/>
          </a:stretch>
        </p:blipFill>
        <p:spPr>
          <a:xfrm>
            <a:off x="151930" y="4596663"/>
            <a:ext cx="11888140" cy="1029384"/>
          </a:xfrm>
          <a:prstGeom prst="rect">
            <a:avLst/>
          </a:prstGeom>
        </p:spPr>
      </p:pic>
    </p:spTree>
    <p:extLst>
      <p:ext uri="{BB962C8B-B14F-4D97-AF65-F5344CB8AC3E}">
        <p14:creationId xmlns:p14="http://schemas.microsoft.com/office/powerpoint/2010/main" val="430403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914399" y="365125"/>
            <a:ext cx="5065778" cy="750443"/>
          </a:xfrm>
        </p:spPr>
        <p:txBody>
          <a:bodyPr/>
          <a:lstStyle/>
          <a:p>
            <a:r>
              <a:rPr lang="en-US" dirty="0"/>
              <a:t>Time FOR SHORT Video!!!</a:t>
            </a:r>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11</a:t>
            </a:fld>
            <a:endParaRPr lang="en-US" dirty="0"/>
          </a:p>
        </p:txBody>
      </p:sp>
      <p:sp>
        <p:nvSpPr>
          <p:cNvPr id="12" name="Content Placeholder 11">
            <a:extLst>
              <a:ext uri="{FF2B5EF4-FFF2-40B4-BE49-F238E27FC236}">
                <a16:creationId xmlns:a16="http://schemas.microsoft.com/office/drawing/2014/main" id="{10C4534B-31B0-2FD0-68C2-68759D3CE6C1}"/>
              </a:ext>
            </a:extLst>
          </p:cNvPr>
          <p:cNvSpPr>
            <a:spLocks noGrp="1"/>
          </p:cNvSpPr>
          <p:nvPr>
            <p:ph sz="quarter" idx="10"/>
          </p:nvPr>
        </p:nvSpPr>
        <p:spPr>
          <a:xfrm>
            <a:off x="950976" y="3229258"/>
            <a:ext cx="10058401" cy="2741774"/>
          </a:xfrm>
        </p:spPr>
        <p:txBody>
          <a:bodyPr>
            <a:normAutofit lnSpcReduction="10000"/>
          </a:bodyPr>
          <a:lstStyle/>
          <a:p>
            <a:pPr marL="0" indent="0">
              <a:buNone/>
            </a:pPr>
            <a:r>
              <a:rPr lang="en-US" sz="1400" dirty="0"/>
              <a:t>Note : </a:t>
            </a:r>
          </a:p>
          <a:p>
            <a:r>
              <a:rPr lang="en-US" sz="1400" b="0" dirty="0"/>
              <a:t>I couldn’t record the real traffic video due to the low camera quality of cell phone.</a:t>
            </a:r>
          </a:p>
          <a:p>
            <a:r>
              <a:rPr lang="en-US" sz="1400" b="0" dirty="0"/>
              <a:t>Although, I still tried capturing, but the cars speed seemed too fast, when seen from the ground level, due to which the model doesn’t get enough frames to analyze it. This would be much more effective, if we would have a front view, slight from the top!</a:t>
            </a:r>
          </a:p>
          <a:p>
            <a:r>
              <a:rPr lang="en-US" sz="1400" b="0" dirty="0"/>
              <a:t>For showcasing, I came up with these ideas – </a:t>
            </a:r>
          </a:p>
          <a:p>
            <a:pPr lvl="1"/>
            <a:r>
              <a:rPr lang="en-US" sz="1400" b="0" dirty="0"/>
              <a:t>Slowly moved camera on parked vehicles, to ensure smoothness and clarity.</a:t>
            </a:r>
          </a:p>
          <a:p>
            <a:pPr lvl="1"/>
            <a:r>
              <a:rPr lang="en-US" sz="1400" b="0" dirty="0"/>
              <a:t>With a owner’s permission, captured a video of a car that came in for parking. XD</a:t>
            </a:r>
          </a:p>
          <a:p>
            <a:pPr lvl="1"/>
            <a:r>
              <a:rPr lang="en-US" sz="1400" b="0" dirty="0"/>
              <a:t>Finally, attached all these videos together.</a:t>
            </a:r>
          </a:p>
          <a:p>
            <a:pPr lvl="1"/>
            <a:endParaRPr lang="en-US" sz="1400" b="0" dirty="0"/>
          </a:p>
        </p:txBody>
      </p:sp>
      <p:sp>
        <p:nvSpPr>
          <p:cNvPr id="13" name="TextBox 12">
            <a:extLst>
              <a:ext uri="{FF2B5EF4-FFF2-40B4-BE49-F238E27FC236}">
                <a16:creationId xmlns:a16="http://schemas.microsoft.com/office/drawing/2014/main" id="{B996DC60-F20D-0F44-DEB8-A1D4F54731FE}"/>
              </a:ext>
            </a:extLst>
          </p:cNvPr>
          <p:cNvSpPr txBox="1"/>
          <p:nvPr/>
        </p:nvSpPr>
        <p:spPr>
          <a:xfrm>
            <a:off x="1069848" y="1399032"/>
            <a:ext cx="7415784" cy="2031325"/>
          </a:xfrm>
          <a:prstGeom prst="rect">
            <a:avLst/>
          </a:prstGeom>
          <a:noFill/>
        </p:spPr>
        <p:txBody>
          <a:bodyPr wrap="square" rtlCol="0">
            <a:spAutoFit/>
          </a:bodyPr>
          <a:lstStyle/>
          <a:p>
            <a:r>
              <a:rPr lang="en-US" dirty="0"/>
              <a:t>Links : </a:t>
            </a:r>
          </a:p>
          <a:p>
            <a:endParaRPr lang="en-US" dirty="0"/>
          </a:p>
          <a:p>
            <a:r>
              <a:rPr lang="en-US" dirty="0"/>
              <a:t>Original Video :  </a:t>
            </a:r>
            <a:r>
              <a:rPr lang="en-US" dirty="0">
                <a:hlinkClick r:id="rId3"/>
              </a:rPr>
              <a:t>https://youtu.be/zlbq5F5NxQQ</a:t>
            </a:r>
            <a:endParaRPr lang="en-US" dirty="0"/>
          </a:p>
          <a:p>
            <a:endParaRPr lang="en-US" dirty="0"/>
          </a:p>
          <a:p>
            <a:r>
              <a:rPr lang="en-US" dirty="0"/>
              <a:t>Model Output Video: </a:t>
            </a:r>
            <a:r>
              <a:rPr lang="en-US" dirty="0">
                <a:hlinkClick r:id="rId4"/>
              </a:rPr>
              <a:t>https://youtu.be/urwZYRWwvNs</a:t>
            </a:r>
            <a:endParaRPr lang="en-US" dirty="0"/>
          </a:p>
          <a:p>
            <a:endParaRPr lang="en-US" dirty="0"/>
          </a:p>
          <a:p>
            <a:endParaRPr lang="en-US" dirty="0"/>
          </a:p>
        </p:txBody>
      </p:sp>
    </p:spTree>
    <p:extLst>
      <p:ext uri="{BB962C8B-B14F-4D97-AF65-F5344CB8AC3E}">
        <p14:creationId xmlns:p14="http://schemas.microsoft.com/office/powerpoint/2010/main" val="569699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5057104" cy="3624984"/>
          </a:xfrm>
        </p:spPr>
        <p:txBody>
          <a:bodyPr/>
          <a:lstStyle/>
          <a:p>
            <a:r>
              <a:rPr lang="en-US" dirty="0"/>
              <a:t>Thank you</a:t>
            </a:r>
          </a:p>
        </p:txBody>
      </p:sp>
    </p:spTree>
    <p:extLst>
      <p:ext uri="{BB962C8B-B14F-4D97-AF65-F5344CB8AC3E}">
        <p14:creationId xmlns:p14="http://schemas.microsoft.com/office/powerpoint/2010/main" val="76993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320040" y="315532"/>
            <a:ext cx="4142232" cy="823152"/>
          </a:xfrm>
        </p:spPr>
        <p:txBody>
          <a:bodyPr>
            <a:normAutofit/>
          </a:bodyPr>
          <a:lstStyle/>
          <a:p>
            <a:r>
              <a:rPr lang="en-US" sz="4000" dirty="0"/>
              <a:t>Introduction</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320040" y="1486250"/>
            <a:ext cx="6336792" cy="4412438"/>
          </a:xfrm>
        </p:spPr>
        <p:txBody>
          <a:bodyPr>
            <a:noAutofit/>
          </a:bodyPr>
          <a:lstStyle/>
          <a:p>
            <a:pPr marL="342900" indent="-342900" algn="just">
              <a:buFont typeface="Arial" panose="020B0604020202020204" pitchFamily="34" charset="0"/>
              <a:buChar char="•"/>
            </a:pPr>
            <a:r>
              <a:rPr lang="en-US" sz="1700" dirty="0"/>
              <a:t>Automatic License Plate Recognition is a pivotal tool in modern traffic systems and security operations.</a:t>
            </a:r>
          </a:p>
          <a:p>
            <a:pPr algn="just"/>
            <a:endParaRPr lang="en-US" sz="1700" dirty="0"/>
          </a:p>
          <a:p>
            <a:pPr marL="342900" indent="-342900" algn="just">
              <a:buFont typeface="Arial" panose="020B0604020202020204" pitchFamily="34" charset="0"/>
              <a:buChar char="•"/>
            </a:pPr>
            <a:r>
              <a:rPr lang="en-US" sz="1700" dirty="0"/>
              <a:t>Utilizing a combination of artificial intelligence, computer vision, and image processing techniques, these systems can detect license plates on moving vehicles across various environments and conditions.</a:t>
            </a:r>
          </a:p>
          <a:p>
            <a:pPr algn="just"/>
            <a:endParaRPr lang="en-US" sz="1700" dirty="0"/>
          </a:p>
          <a:p>
            <a:pPr marL="342900" indent="-342900" algn="just">
              <a:buFont typeface="Arial" panose="020B0604020202020204" pitchFamily="34" charset="0"/>
              <a:buChar char="•"/>
            </a:pPr>
            <a:r>
              <a:rPr lang="en-US" sz="1700" dirty="0"/>
              <a:t>The integration of such smart systems into broader traffic and security management frameworks helps increase efficiency, enhance public safety, and streamline operations in urban settings.</a:t>
            </a:r>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42059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1340104" y="3584448"/>
            <a:ext cx="4233672" cy="1450611"/>
          </a:xfrm>
        </p:spPr>
        <p:txBody>
          <a:bodyPr>
            <a:normAutofit fontScale="90000"/>
          </a:bodyPr>
          <a:lstStyle/>
          <a:p>
            <a:r>
              <a:rPr lang="en-US" b="1" dirty="0"/>
              <a:t>Models and Libraries Used</a:t>
            </a:r>
          </a:p>
        </p:txBody>
      </p:sp>
      <p:pic>
        <p:nvPicPr>
          <p:cNvPr id="1028" name="Picture 4" descr="10 things you need to know about Ultralytics YOLOv8">
            <a:extLst>
              <a:ext uri="{FF2B5EF4-FFF2-40B4-BE49-F238E27FC236}">
                <a16:creationId xmlns:a16="http://schemas.microsoft.com/office/drawing/2014/main" id="{BC8DFDB2-0BAC-049F-ABF4-577661FA75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399" y="274337"/>
            <a:ext cx="3355848" cy="18876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bject detection with YOLO: implementations and how to use them | by  enrique a. | Medium">
            <a:extLst>
              <a:ext uri="{FF2B5EF4-FFF2-40B4-BE49-F238E27FC236}">
                <a16:creationId xmlns:a16="http://schemas.microsoft.com/office/drawing/2014/main" id="{AF0F6BF3-CFB5-6D27-722D-94CC06095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3480" y="2242101"/>
            <a:ext cx="3084586" cy="16378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roboflow/.github">
            <a:extLst>
              <a:ext uri="{FF2B5EF4-FFF2-40B4-BE49-F238E27FC236}">
                <a16:creationId xmlns:a16="http://schemas.microsoft.com/office/drawing/2014/main" id="{73B37EA2-0EAA-676C-FBBD-E006E51B52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9248" y="4124259"/>
            <a:ext cx="3736847" cy="1952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74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914399" y="438912"/>
            <a:ext cx="4636010" cy="978408"/>
          </a:xfrm>
        </p:spPr>
        <p:txBody>
          <a:bodyPr/>
          <a:lstStyle/>
          <a:p>
            <a:r>
              <a:rPr lang="en-US" dirty="0"/>
              <a:t>Models</a:t>
            </a:r>
          </a:p>
        </p:txBody>
      </p:sp>
      <p:sp>
        <p:nvSpPr>
          <p:cNvPr id="4" name="Content Placeholder 3">
            <a:extLst>
              <a:ext uri="{FF2B5EF4-FFF2-40B4-BE49-F238E27FC236}">
                <a16:creationId xmlns:a16="http://schemas.microsoft.com/office/drawing/2014/main" id="{701C2F4A-ABC8-39B2-B7BB-36C02B7A4540}"/>
              </a:ext>
            </a:extLst>
          </p:cNvPr>
          <p:cNvSpPr>
            <a:spLocks noGrp="1"/>
          </p:cNvSpPr>
          <p:nvPr>
            <p:ph sz="quarter" idx="11"/>
          </p:nvPr>
        </p:nvSpPr>
        <p:spPr>
          <a:xfrm>
            <a:off x="914398" y="1576091"/>
            <a:ext cx="6751489" cy="4276069"/>
          </a:xfrm>
        </p:spPr>
        <p:txBody>
          <a:bodyPr>
            <a:normAutofit/>
          </a:bodyPr>
          <a:lstStyle/>
          <a:p>
            <a:r>
              <a:rPr lang="en-US" sz="1800" b="1" dirty="0">
                <a:solidFill>
                  <a:srgbClr val="0070C0"/>
                </a:solidFill>
              </a:rPr>
              <a:t>Yolov8</a:t>
            </a:r>
            <a:r>
              <a:rPr lang="en-US" sz="1800" dirty="0"/>
              <a:t> – A deep learning model usually used for object detections. It has around 80 such objects that can be detected till date.</a:t>
            </a:r>
          </a:p>
          <a:p>
            <a:r>
              <a:rPr lang="en-US" sz="1800" dirty="0"/>
              <a:t>In our case, we’re using it for vehicle detections.</a:t>
            </a:r>
          </a:p>
          <a:p>
            <a:r>
              <a:rPr lang="en-US" sz="1800" dirty="0"/>
              <a:t>You can refer the link below : </a:t>
            </a:r>
          </a:p>
          <a:p>
            <a:pPr marL="0" indent="0">
              <a:buNone/>
            </a:pPr>
            <a:r>
              <a:rPr lang="en-US" dirty="0"/>
              <a:t>	</a:t>
            </a:r>
            <a:r>
              <a:rPr lang="en-US" sz="1400" dirty="0">
                <a:hlinkClick r:id="rId3"/>
              </a:rPr>
              <a:t>https://docs.ultralytics.com/datasets/detect/coco/#dataset-yaml</a:t>
            </a:r>
            <a:endParaRPr lang="en-US" sz="1400" dirty="0"/>
          </a:p>
          <a:p>
            <a:r>
              <a:rPr lang="en-US" sz="1700" dirty="0"/>
              <a:t>Just for additional info : This model has been trained on the coco dataset.</a:t>
            </a:r>
          </a:p>
          <a:p>
            <a:r>
              <a:rPr lang="en-US" sz="1800" b="1" dirty="0">
                <a:solidFill>
                  <a:srgbClr val="0070C0"/>
                </a:solidFill>
              </a:rPr>
              <a:t>License Plate Detector</a:t>
            </a:r>
            <a:r>
              <a:rPr lang="en-US" sz="1800" b="1" dirty="0"/>
              <a:t> </a:t>
            </a:r>
            <a:r>
              <a:rPr lang="en-US" sz="1700" dirty="0"/>
              <a:t>– A pre-trained model trained on the dataset provided by </a:t>
            </a:r>
            <a:r>
              <a:rPr lang="en-US" sz="1700" dirty="0" err="1"/>
              <a:t>roboflow</a:t>
            </a:r>
            <a:r>
              <a:rPr lang="en-US" sz="1700" dirty="0"/>
              <a:t> : </a:t>
            </a:r>
          </a:p>
          <a:p>
            <a:pPr marL="457200" lvl="1" indent="0">
              <a:buNone/>
            </a:pPr>
            <a:r>
              <a:rPr lang="en-US" sz="1400" dirty="0">
                <a:hlinkClick r:id="rId4"/>
              </a:rPr>
              <a:t>https://universe.roboflow.com/roboflow-universe-projects/license-plate-recognition-rxg4e/dataset/4</a:t>
            </a:r>
            <a:endParaRPr lang="en-US" sz="1400" dirty="0"/>
          </a:p>
          <a:p>
            <a:pPr marL="457200" lvl="1" indent="0">
              <a:buNone/>
            </a:pPr>
            <a:endParaRPr lang="en-US" sz="1500" dirty="0"/>
          </a:p>
          <a:p>
            <a:endParaRPr lang="en-US" sz="1700" dirty="0"/>
          </a:p>
          <a:p>
            <a:endParaRPr lang="en-US" sz="1400" dirty="0"/>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4</a:t>
            </a:fld>
            <a:endParaRPr lang="en-US" dirty="0"/>
          </a:p>
        </p:txBody>
      </p:sp>
      <p:pic>
        <p:nvPicPr>
          <p:cNvPr id="9" name="Picture 8">
            <a:extLst>
              <a:ext uri="{FF2B5EF4-FFF2-40B4-BE49-F238E27FC236}">
                <a16:creationId xmlns:a16="http://schemas.microsoft.com/office/drawing/2014/main" id="{E41BC41E-7221-3C46-EECF-7C1B8CAABCE8}"/>
              </a:ext>
            </a:extLst>
          </p:cNvPr>
          <p:cNvPicPr>
            <a:picLocks noChangeAspect="1"/>
          </p:cNvPicPr>
          <p:nvPr/>
        </p:nvPicPr>
        <p:blipFill>
          <a:blip r:embed="rId5"/>
          <a:stretch>
            <a:fillRect/>
          </a:stretch>
        </p:blipFill>
        <p:spPr>
          <a:xfrm>
            <a:off x="7749072" y="1576091"/>
            <a:ext cx="3972479" cy="4496427"/>
          </a:xfrm>
          <a:prstGeom prst="rect">
            <a:avLst/>
          </a:prstGeom>
        </p:spPr>
      </p:pic>
    </p:spTree>
    <p:extLst>
      <p:ext uri="{BB962C8B-B14F-4D97-AF65-F5344CB8AC3E}">
        <p14:creationId xmlns:p14="http://schemas.microsoft.com/office/powerpoint/2010/main" val="620478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1A9337-B73F-0C09-1519-746E1613C96C}"/>
              </a:ext>
            </a:extLst>
          </p:cNvPr>
          <p:cNvSpPr>
            <a:spLocks noGrp="1"/>
          </p:cNvSpPr>
          <p:nvPr>
            <p:ph type="sldNum" sz="quarter" idx="4"/>
          </p:nvPr>
        </p:nvSpPr>
        <p:spPr/>
        <p:txBody>
          <a:bodyPr/>
          <a:lstStyle/>
          <a:p>
            <a:fld id="{B5CEABB6-07DC-46E8-9B57-56EC44A396E5}" type="slidenum">
              <a:rPr lang="en-US" smtClean="0"/>
              <a:pPr/>
              <a:t>5</a:t>
            </a:fld>
            <a:endParaRPr lang="en-US" dirty="0"/>
          </a:p>
        </p:txBody>
      </p:sp>
      <p:sp>
        <p:nvSpPr>
          <p:cNvPr id="6" name="Content Placeholder 3">
            <a:extLst>
              <a:ext uri="{FF2B5EF4-FFF2-40B4-BE49-F238E27FC236}">
                <a16:creationId xmlns:a16="http://schemas.microsoft.com/office/drawing/2014/main" id="{58362C32-09B2-00CE-5FD2-BA321BB81620}"/>
              </a:ext>
            </a:extLst>
          </p:cNvPr>
          <p:cNvSpPr txBox="1">
            <a:spLocks/>
          </p:cNvSpPr>
          <p:nvPr/>
        </p:nvSpPr>
        <p:spPr>
          <a:xfrm>
            <a:off x="914400" y="1325881"/>
            <a:ext cx="7104890" cy="38953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70C0"/>
                </a:solidFill>
              </a:rPr>
              <a:t>SORT library </a:t>
            </a:r>
            <a:r>
              <a:rPr lang="en-US" sz="1800" dirty="0"/>
              <a:t>– Algorithm for vehicle tracking throughout the video. </a:t>
            </a:r>
          </a:p>
          <a:p>
            <a:r>
              <a:rPr lang="en-US" sz="1800" dirty="0"/>
              <a:t>It assigns every car object a tracking id, which can be further used to identify the same car in every frames, using that tracking id.</a:t>
            </a:r>
          </a:p>
          <a:p>
            <a:r>
              <a:rPr lang="en-US" sz="1800" dirty="0"/>
              <a:t>Reference link : </a:t>
            </a:r>
            <a:r>
              <a:rPr lang="en-US" sz="1400" dirty="0">
                <a:hlinkClick r:id="rId2"/>
              </a:rPr>
              <a:t>https://github.com/abewley/sort</a:t>
            </a:r>
            <a:endParaRPr lang="en-US" sz="1400" dirty="0"/>
          </a:p>
          <a:p>
            <a:pPr marL="0" indent="0">
              <a:buNone/>
            </a:pPr>
            <a:endParaRPr lang="en-US" sz="1400" dirty="0"/>
          </a:p>
          <a:p>
            <a:r>
              <a:rPr lang="en-US" sz="1800" b="1" dirty="0" err="1">
                <a:solidFill>
                  <a:srgbClr val="0070C0"/>
                </a:solidFill>
              </a:rPr>
              <a:t>EasyOCR</a:t>
            </a:r>
            <a:r>
              <a:rPr lang="en-US" sz="1800" b="1" dirty="0">
                <a:solidFill>
                  <a:srgbClr val="0070C0"/>
                </a:solidFill>
              </a:rPr>
              <a:t> library </a:t>
            </a:r>
            <a:r>
              <a:rPr lang="en-US" sz="1800" dirty="0"/>
              <a:t>– Used to extract the texts from the processed license plates.</a:t>
            </a:r>
          </a:p>
          <a:p>
            <a:endParaRPr lang="en-US" sz="1800" dirty="0"/>
          </a:p>
          <a:p>
            <a:r>
              <a:rPr lang="en-US" sz="1800" b="1" dirty="0">
                <a:solidFill>
                  <a:srgbClr val="0070C0"/>
                </a:solidFill>
              </a:rPr>
              <a:t>CV2 library </a:t>
            </a:r>
            <a:r>
              <a:rPr lang="en-US" sz="1800" dirty="0"/>
              <a:t>– Used for loading video and minor processing of the images (in the form of frames)</a:t>
            </a:r>
          </a:p>
          <a:p>
            <a:pPr marL="0" indent="0">
              <a:buNone/>
            </a:pPr>
            <a:endParaRPr lang="en-US" sz="1800" dirty="0"/>
          </a:p>
          <a:p>
            <a:endParaRPr lang="en-US" sz="1400" dirty="0"/>
          </a:p>
          <a:p>
            <a:pPr marL="457200" lvl="1" indent="0">
              <a:buFont typeface="Arial" panose="020B0604020202020204" pitchFamily="34" charset="0"/>
              <a:buNone/>
            </a:pPr>
            <a:endParaRPr lang="en-US" sz="1500" dirty="0"/>
          </a:p>
          <a:p>
            <a:endParaRPr lang="en-US" sz="1700" dirty="0"/>
          </a:p>
          <a:p>
            <a:endParaRPr lang="en-US" sz="1400" dirty="0"/>
          </a:p>
        </p:txBody>
      </p:sp>
    </p:spTree>
    <p:extLst>
      <p:ext uri="{BB962C8B-B14F-4D97-AF65-F5344CB8AC3E}">
        <p14:creationId xmlns:p14="http://schemas.microsoft.com/office/powerpoint/2010/main" val="632278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1466850" y="3756279"/>
            <a:ext cx="5779008" cy="1371600"/>
          </a:xfrm>
        </p:spPr>
        <p:txBody>
          <a:bodyPr>
            <a:normAutofit fontScale="90000"/>
          </a:bodyPr>
          <a:lstStyle/>
          <a:p>
            <a:r>
              <a:rPr lang="en-US" b="1" dirty="0"/>
              <a:t>Approach</a:t>
            </a:r>
            <a:br>
              <a:rPr lang="en-US" b="1" dirty="0"/>
            </a:br>
            <a:r>
              <a:rPr lang="en-US" b="1" dirty="0"/>
              <a:t>(System Workflow)</a:t>
            </a:r>
          </a:p>
        </p:txBody>
      </p:sp>
      <p:pic>
        <p:nvPicPr>
          <p:cNvPr id="13" name="Picture Placeholder 12" descr="A diagram of a diagram&#10;&#10;Description automatically generated">
            <a:extLst>
              <a:ext uri="{FF2B5EF4-FFF2-40B4-BE49-F238E27FC236}">
                <a16:creationId xmlns:a16="http://schemas.microsoft.com/office/drawing/2014/main" id="{F91177DE-7EDD-1AAD-F4AA-F839C6D76C5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19" t="11672" r="13807" b="11672"/>
          <a:stretch/>
        </p:blipFill>
        <p:spPr>
          <a:xfrm>
            <a:off x="6991350" y="0"/>
            <a:ext cx="5200650" cy="6869209"/>
          </a:xfrm>
        </p:spPr>
      </p:pic>
      <p:sp>
        <p:nvSpPr>
          <p:cNvPr id="15" name="TextBox 14">
            <a:extLst>
              <a:ext uri="{FF2B5EF4-FFF2-40B4-BE49-F238E27FC236}">
                <a16:creationId xmlns:a16="http://schemas.microsoft.com/office/drawing/2014/main" id="{E7E560EE-5AC2-6CE1-ED52-18B255658DC7}"/>
              </a:ext>
            </a:extLst>
          </p:cNvPr>
          <p:cNvSpPr txBox="1"/>
          <p:nvPr/>
        </p:nvSpPr>
        <p:spPr>
          <a:xfrm>
            <a:off x="4655058" y="6638377"/>
            <a:ext cx="4242054" cy="230832"/>
          </a:xfrm>
          <a:prstGeom prst="rect">
            <a:avLst/>
          </a:prstGeom>
          <a:noFill/>
        </p:spPr>
        <p:txBody>
          <a:bodyPr wrap="square" rtlCol="0">
            <a:spAutoFit/>
          </a:bodyPr>
          <a:lstStyle/>
          <a:p>
            <a:r>
              <a:rPr lang="en-US" sz="900" dirty="0">
                <a:solidFill>
                  <a:schemeClr val="bg1"/>
                </a:solidFill>
              </a:rPr>
              <a:t>Image source : https://www.getclockwise.com/blog/how-to-create-workflows</a:t>
            </a:r>
          </a:p>
        </p:txBody>
      </p:sp>
    </p:spTree>
    <p:extLst>
      <p:ext uri="{BB962C8B-B14F-4D97-AF65-F5344CB8AC3E}">
        <p14:creationId xmlns:p14="http://schemas.microsoft.com/office/powerpoint/2010/main" val="2641188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6510211" y="1557146"/>
            <a:ext cx="4805997" cy="4797934"/>
          </a:xfrm>
        </p:spPr>
        <p:txBody>
          <a:bodyPr>
            <a:normAutofit/>
          </a:bodyPr>
          <a:lstStyle/>
          <a:p>
            <a:pPr marL="342900" indent="-342900">
              <a:buFont typeface="Arial" panose="020B0604020202020204" pitchFamily="34" charset="0"/>
              <a:buChar char="•"/>
            </a:pPr>
            <a:r>
              <a:rPr lang="en-US" sz="1600" dirty="0"/>
              <a:t>Loading the video using OpenCV library and dealing with each frames.</a:t>
            </a:r>
          </a:p>
          <a:p>
            <a:pPr marL="342900" indent="-342900">
              <a:buFont typeface="Arial" panose="020B0604020202020204" pitchFamily="34" charset="0"/>
              <a:buChar char="•"/>
            </a:pPr>
            <a:r>
              <a:rPr lang="en-US" sz="1600" dirty="0"/>
              <a:t>Using the yolov8 to detect vehicles in each frames.</a:t>
            </a:r>
          </a:p>
          <a:p>
            <a:pPr marL="342900" indent="-342900">
              <a:buFont typeface="Arial" panose="020B0604020202020204" pitchFamily="34" charset="0"/>
              <a:buChar char="•"/>
            </a:pPr>
            <a:r>
              <a:rPr lang="en-US" sz="1600" dirty="0"/>
              <a:t>Tracing the vehicles throughout all the frames using SORT. We’re recognizing the same car in every frames with the help of the tracking Ids assigned.</a:t>
            </a:r>
          </a:p>
          <a:p>
            <a:pPr marL="342900" indent="-342900">
              <a:buFont typeface="Arial" panose="020B0604020202020204" pitchFamily="34" charset="0"/>
              <a:buChar char="•"/>
            </a:pPr>
            <a:r>
              <a:rPr lang="en-US" sz="1600" dirty="0"/>
              <a:t>After detecting the cars, we use our license detector model, which strictly detects license plates for each vehicles.</a:t>
            </a:r>
          </a:p>
          <a:p>
            <a:pPr marL="342900" indent="-342900">
              <a:buFont typeface="Arial" panose="020B0604020202020204" pitchFamily="34" charset="0"/>
              <a:buChar char="•"/>
            </a:pPr>
            <a:r>
              <a:rPr lang="en-US" sz="1600" dirty="0"/>
              <a:t>Thresholding each cropped images of plates using the OpenCV library.</a:t>
            </a:r>
          </a:p>
          <a:p>
            <a:pPr marL="342900" indent="-342900">
              <a:buFont typeface="Arial" panose="020B0604020202020204" pitchFamily="34" charset="0"/>
              <a:buChar char="•"/>
            </a:pPr>
            <a:r>
              <a:rPr lang="en-US" sz="1600" dirty="0"/>
              <a:t>Makes it easy for </a:t>
            </a:r>
            <a:r>
              <a:rPr lang="en-US" sz="1600" dirty="0" err="1"/>
              <a:t>easyOCR</a:t>
            </a:r>
            <a:r>
              <a:rPr lang="en-US" sz="1600" dirty="0"/>
              <a:t> to extract texts from the processed plates.</a:t>
            </a:r>
          </a:p>
          <a:p>
            <a:pPr marL="342900" indent="-342900">
              <a:buFont typeface="Arial" panose="020B0604020202020204" pitchFamily="34" charset="0"/>
              <a:buChar char="•"/>
            </a:pPr>
            <a:r>
              <a:rPr lang="en-US" sz="1600" dirty="0"/>
              <a:t>Once the texts are extracted from the plates, we’re writing it to the csv file for our analysis.</a:t>
            </a:r>
          </a:p>
        </p:txBody>
      </p:sp>
      <p:pic>
        <p:nvPicPr>
          <p:cNvPr id="12" name="Picture 11" descr="A screenshot of a phone&#10;&#10;Description automatically generated">
            <a:extLst>
              <a:ext uri="{FF2B5EF4-FFF2-40B4-BE49-F238E27FC236}">
                <a16:creationId xmlns:a16="http://schemas.microsoft.com/office/drawing/2014/main" id="{1F414A9A-E5FF-5C2B-5F42-58D3E43F5FFD}"/>
              </a:ext>
            </a:extLst>
          </p:cNvPr>
          <p:cNvPicPr>
            <a:picLocks noChangeAspect="1"/>
          </p:cNvPicPr>
          <p:nvPr/>
        </p:nvPicPr>
        <p:blipFill>
          <a:blip r:embed="rId3"/>
          <a:stretch>
            <a:fillRect/>
          </a:stretch>
        </p:blipFill>
        <p:spPr>
          <a:xfrm>
            <a:off x="495155" y="4111497"/>
            <a:ext cx="5302141" cy="1745714"/>
          </a:xfrm>
          <a:prstGeom prst="rect">
            <a:avLst/>
          </a:prstGeom>
        </p:spPr>
      </p:pic>
      <p:pic>
        <p:nvPicPr>
          <p:cNvPr id="14" name="Picture 13" descr="A white car on a road&#10;&#10;Description automatically generated">
            <a:extLst>
              <a:ext uri="{FF2B5EF4-FFF2-40B4-BE49-F238E27FC236}">
                <a16:creationId xmlns:a16="http://schemas.microsoft.com/office/drawing/2014/main" id="{319B7178-8902-0B7D-E7FF-41CF5BCD0F5B}"/>
              </a:ext>
            </a:extLst>
          </p:cNvPr>
          <p:cNvPicPr>
            <a:picLocks noChangeAspect="1"/>
          </p:cNvPicPr>
          <p:nvPr/>
        </p:nvPicPr>
        <p:blipFill>
          <a:blip r:embed="rId4"/>
          <a:stretch>
            <a:fillRect/>
          </a:stretch>
        </p:blipFill>
        <p:spPr>
          <a:xfrm>
            <a:off x="280671" y="192024"/>
            <a:ext cx="5899070" cy="3346704"/>
          </a:xfrm>
          <a:prstGeom prst="rect">
            <a:avLst/>
          </a:prstGeom>
        </p:spPr>
      </p:pic>
      <p:sp>
        <p:nvSpPr>
          <p:cNvPr id="15" name="TextBox 14">
            <a:extLst>
              <a:ext uri="{FF2B5EF4-FFF2-40B4-BE49-F238E27FC236}">
                <a16:creationId xmlns:a16="http://schemas.microsoft.com/office/drawing/2014/main" id="{9BE3E939-BAEC-246D-377A-302947C70F98}"/>
              </a:ext>
            </a:extLst>
          </p:cNvPr>
          <p:cNvSpPr txBox="1"/>
          <p:nvPr/>
        </p:nvSpPr>
        <p:spPr>
          <a:xfrm>
            <a:off x="426205" y="5935551"/>
            <a:ext cx="5608001" cy="253916"/>
          </a:xfrm>
          <a:prstGeom prst="rect">
            <a:avLst/>
          </a:prstGeom>
          <a:noFill/>
        </p:spPr>
        <p:txBody>
          <a:bodyPr wrap="square" rtlCol="0">
            <a:spAutoFit/>
          </a:bodyPr>
          <a:lstStyle/>
          <a:p>
            <a:r>
              <a:rPr lang="en-US" sz="1050" dirty="0"/>
              <a:t>( Note: This is not the screenshot of license plate of above car. This is just for demonstration )</a:t>
            </a:r>
          </a:p>
        </p:txBody>
      </p:sp>
      <p:sp>
        <p:nvSpPr>
          <p:cNvPr id="16" name="TextBox 15">
            <a:extLst>
              <a:ext uri="{FF2B5EF4-FFF2-40B4-BE49-F238E27FC236}">
                <a16:creationId xmlns:a16="http://schemas.microsoft.com/office/drawing/2014/main" id="{53F33BC9-210F-64C3-530F-490EE54FF3F0}"/>
              </a:ext>
            </a:extLst>
          </p:cNvPr>
          <p:cNvSpPr txBox="1"/>
          <p:nvPr/>
        </p:nvSpPr>
        <p:spPr>
          <a:xfrm>
            <a:off x="1335024" y="3571196"/>
            <a:ext cx="3720706" cy="253916"/>
          </a:xfrm>
          <a:prstGeom prst="rect">
            <a:avLst/>
          </a:prstGeom>
          <a:noFill/>
        </p:spPr>
        <p:txBody>
          <a:bodyPr wrap="square" rtlCol="0">
            <a:spAutoFit/>
          </a:bodyPr>
          <a:lstStyle/>
          <a:p>
            <a:r>
              <a:rPr lang="en-US" sz="1050" dirty="0"/>
              <a:t>( Note: This is just for the demonstration of bounding boxes )</a:t>
            </a:r>
          </a:p>
        </p:txBody>
      </p:sp>
    </p:spTree>
    <p:extLst>
      <p:ext uri="{BB962C8B-B14F-4D97-AF65-F5344CB8AC3E}">
        <p14:creationId xmlns:p14="http://schemas.microsoft.com/office/powerpoint/2010/main" val="56176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832102" y="210312"/>
            <a:ext cx="2980945" cy="740664"/>
          </a:xfrm>
        </p:spPr>
        <p:txBody>
          <a:bodyPr/>
          <a:lstStyle/>
          <a:p>
            <a:r>
              <a:rPr lang="en-US" sz="3200" dirty="0" err="1"/>
              <a:t>ProblemS</a:t>
            </a:r>
            <a:r>
              <a:rPr lang="en-US" sz="3200" dirty="0"/>
              <a:t> </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832102" y="1065212"/>
            <a:ext cx="8138161" cy="5404104"/>
          </a:xfrm>
        </p:spPr>
        <p:txBody>
          <a:bodyPr>
            <a:normAutofit/>
          </a:bodyPr>
          <a:lstStyle/>
          <a:p>
            <a:pPr marL="0" indent="0">
              <a:spcBef>
                <a:spcPts val="0"/>
              </a:spcBef>
              <a:spcAft>
                <a:spcPts val="1200"/>
              </a:spcAft>
              <a:buNone/>
            </a:pPr>
            <a:r>
              <a:rPr lang="en-US" sz="1900" b="1" dirty="0"/>
              <a:t>1. </a:t>
            </a:r>
            <a:r>
              <a:rPr lang="en-US" sz="1800" b="1" dirty="0"/>
              <a:t>Different License Formats </a:t>
            </a:r>
            <a:r>
              <a:rPr lang="en-US" sz="1800" b="1" cap="none" dirty="0"/>
              <a:t>: </a:t>
            </a:r>
          </a:p>
          <a:p>
            <a:r>
              <a:rPr lang="en-US" sz="1400" dirty="0"/>
              <a:t>Every states in the US has its own license number format for some reasons.</a:t>
            </a:r>
          </a:p>
          <a:p>
            <a:r>
              <a:rPr lang="en-US" sz="1400" dirty="0">
                <a:cs typeface="Calibri"/>
              </a:rPr>
              <a:t>For e.g. </a:t>
            </a:r>
            <a:r>
              <a:rPr lang="en-US" sz="1400" dirty="0" err="1">
                <a:cs typeface="Calibri"/>
              </a:rPr>
              <a:t>Virgina</a:t>
            </a:r>
            <a:r>
              <a:rPr lang="en-US" sz="1400" dirty="0">
                <a:cs typeface="Calibri"/>
              </a:rPr>
              <a:t> has mainly 3 license plates formats segregated as </a:t>
            </a:r>
          </a:p>
          <a:p>
            <a:pPr lvl="1"/>
            <a:r>
              <a:rPr lang="en-US" sz="1400" dirty="0">
                <a:cs typeface="Calibri"/>
              </a:rPr>
              <a:t>Standard Passenger Plates (e.g. ABC-1234)</a:t>
            </a:r>
          </a:p>
          <a:p>
            <a:pPr lvl="1"/>
            <a:r>
              <a:rPr lang="en-US" sz="1400" dirty="0">
                <a:cs typeface="Calibri"/>
              </a:rPr>
              <a:t>Specialty Plates</a:t>
            </a:r>
          </a:p>
          <a:p>
            <a:pPr lvl="1"/>
            <a:r>
              <a:rPr lang="en-US" sz="1400" dirty="0">
                <a:cs typeface="Calibri"/>
              </a:rPr>
              <a:t>Personalized Plates</a:t>
            </a:r>
          </a:p>
          <a:p>
            <a:pPr marL="0" indent="0">
              <a:buNone/>
            </a:pPr>
            <a:r>
              <a:rPr lang="en-US" sz="1800" b="1" dirty="0"/>
              <a:t>Why does it matter to us? </a:t>
            </a:r>
          </a:p>
          <a:p>
            <a:r>
              <a:rPr lang="en-US" sz="1400" cap="none" dirty="0">
                <a:cs typeface="Calibri"/>
              </a:rPr>
              <a:t>It is important to separately identify them, as license plates not just contains license number, but might contain some other texts, or images with texts as well. That might also get captured during our text processing step.</a:t>
            </a:r>
          </a:p>
          <a:p>
            <a:r>
              <a:rPr lang="en-US" sz="1400" cap="none" dirty="0">
                <a:cs typeface="Calibri"/>
              </a:rPr>
              <a:t>Moreover, it also helps in quick identification of any state licenses.</a:t>
            </a:r>
          </a:p>
          <a:p>
            <a:pPr marL="0" indent="0">
              <a:buNone/>
            </a:pPr>
            <a:r>
              <a:rPr lang="en-US" sz="1800" b="1" dirty="0"/>
              <a:t>How are we dealing with this? </a:t>
            </a:r>
          </a:p>
          <a:p>
            <a:r>
              <a:rPr lang="en-US" sz="1400" dirty="0"/>
              <a:t>For this project, I’m strictly focusing on “</a:t>
            </a:r>
            <a:r>
              <a:rPr lang="en-US" sz="1400" dirty="0">
                <a:cs typeface="Calibri"/>
              </a:rPr>
              <a:t>Standard Passenger Plates</a:t>
            </a:r>
            <a:r>
              <a:rPr lang="en-US" sz="1400" dirty="0"/>
              <a:t>” format for detection.</a:t>
            </a:r>
          </a:p>
          <a:p>
            <a:r>
              <a:rPr lang="en-US" sz="1400" dirty="0"/>
              <a:t>Checking for license </a:t>
            </a:r>
            <a:r>
              <a:rPr lang="en-US" sz="1400" dirty="0" err="1"/>
              <a:t>compliability</a:t>
            </a:r>
            <a:r>
              <a:rPr lang="en-US" sz="1400" dirty="0"/>
              <a:t> accordingly, bypassing the other formats.</a:t>
            </a:r>
          </a:p>
          <a:p>
            <a:pPr marL="0" indent="0">
              <a:buNone/>
            </a:pPr>
            <a:endParaRPr lang="en-US" sz="1800" dirty="0">
              <a:cs typeface="Calibri"/>
            </a:endParaRPr>
          </a:p>
          <a:p>
            <a:endParaRPr lang="en-US" sz="1800" cap="none" dirty="0">
              <a:cs typeface="Calibri"/>
            </a:endParaRPr>
          </a:p>
          <a:p>
            <a:endParaRPr lang="en-US" sz="1800" cap="none" dirty="0">
              <a:cs typeface="Calibri"/>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8</a:t>
            </a:fld>
            <a:endParaRPr lang="en-US" dirty="0"/>
          </a:p>
        </p:txBody>
      </p:sp>
      <p:pic>
        <p:nvPicPr>
          <p:cNvPr id="6" name="Picture 5">
            <a:extLst>
              <a:ext uri="{FF2B5EF4-FFF2-40B4-BE49-F238E27FC236}">
                <a16:creationId xmlns:a16="http://schemas.microsoft.com/office/drawing/2014/main" id="{249125F5-0C9A-6FAE-CA1C-E0ABBFEC7613}"/>
              </a:ext>
            </a:extLst>
          </p:cNvPr>
          <p:cNvPicPr>
            <a:picLocks noChangeAspect="1"/>
          </p:cNvPicPr>
          <p:nvPr/>
        </p:nvPicPr>
        <p:blipFill>
          <a:blip r:embed="rId3"/>
          <a:stretch>
            <a:fillRect/>
          </a:stretch>
        </p:blipFill>
        <p:spPr>
          <a:xfrm>
            <a:off x="9954640" y="498475"/>
            <a:ext cx="1829055" cy="905001"/>
          </a:xfrm>
          <a:prstGeom prst="rect">
            <a:avLst/>
          </a:prstGeom>
        </p:spPr>
      </p:pic>
      <p:pic>
        <p:nvPicPr>
          <p:cNvPr id="8" name="Picture 7">
            <a:extLst>
              <a:ext uri="{FF2B5EF4-FFF2-40B4-BE49-F238E27FC236}">
                <a16:creationId xmlns:a16="http://schemas.microsoft.com/office/drawing/2014/main" id="{AF5D6D8A-4479-B0D0-AC3B-F57008A336DE}"/>
              </a:ext>
            </a:extLst>
          </p:cNvPr>
          <p:cNvPicPr>
            <a:picLocks noChangeAspect="1"/>
          </p:cNvPicPr>
          <p:nvPr/>
        </p:nvPicPr>
        <p:blipFill>
          <a:blip r:embed="rId4"/>
          <a:stretch>
            <a:fillRect/>
          </a:stretch>
        </p:blipFill>
        <p:spPr>
          <a:xfrm>
            <a:off x="7604818" y="1275460"/>
            <a:ext cx="1857634" cy="905001"/>
          </a:xfrm>
          <a:prstGeom prst="rect">
            <a:avLst/>
          </a:prstGeom>
        </p:spPr>
      </p:pic>
      <p:pic>
        <p:nvPicPr>
          <p:cNvPr id="10" name="Picture 9">
            <a:extLst>
              <a:ext uri="{FF2B5EF4-FFF2-40B4-BE49-F238E27FC236}">
                <a16:creationId xmlns:a16="http://schemas.microsoft.com/office/drawing/2014/main" id="{58E06089-1DBA-0FBC-10CB-DC9A83CAA188}"/>
              </a:ext>
            </a:extLst>
          </p:cNvPr>
          <p:cNvPicPr>
            <a:picLocks noChangeAspect="1"/>
          </p:cNvPicPr>
          <p:nvPr/>
        </p:nvPicPr>
        <p:blipFill>
          <a:blip r:embed="rId5"/>
          <a:stretch>
            <a:fillRect/>
          </a:stretch>
        </p:blipFill>
        <p:spPr>
          <a:xfrm>
            <a:off x="9016296" y="2633375"/>
            <a:ext cx="1876687" cy="914528"/>
          </a:xfrm>
          <a:prstGeom prst="rect">
            <a:avLst/>
          </a:prstGeom>
        </p:spPr>
      </p:pic>
      <p:sp>
        <p:nvSpPr>
          <p:cNvPr id="11" name="TextBox 10">
            <a:extLst>
              <a:ext uri="{FF2B5EF4-FFF2-40B4-BE49-F238E27FC236}">
                <a16:creationId xmlns:a16="http://schemas.microsoft.com/office/drawing/2014/main" id="{14F1BCD7-2627-7DCD-82E7-4F69C557DF3D}"/>
              </a:ext>
            </a:extLst>
          </p:cNvPr>
          <p:cNvSpPr txBox="1"/>
          <p:nvPr/>
        </p:nvSpPr>
        <p:spPr>
          <a:xfrm>
            <a:off x="5687568" y="6568815"/>
            <a:ext cx="2688336" cy="253916"/>
          </a:xfrm>
          <a:prstGeom prst="rect">
            <a:avLst/>
          </a:prstGeom>
          <a:noFill/>
        </p:spPr>
        <p:txBody>
          <a:bodyPr wrap="square" rtlCol="0">
            <a:spAutoFit/>
          </a:bodyPr>
          <a:lstStyle/>
          <a:p>
            <a:r>
              <a:rPr lang="en-US" sz="1050" dirty="0"/>
              <a:t>Image source : https://licenseplates.cc/VA</a:t>
            </a:r>
          </a:p>
        </p:txBody>
      </p:sp>
    </p:spTree>
    <p:extLst>
      <p:ext uri="{BB962C8B-B14F-4D97-AF65-F5344CB8AC3E}">
        <p14:creationId xmlns:p14="http://schemas.microsoft.com/office/powerpoint/2010/main" val="412000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6096000" y="375285"/>
            <a:ext cx="4896678" cy="3624984"/>
          </a:xfrm>
        </p:spPr>
        <p:txBody>
          <a:bodyPr anchor="b">
            <a:normAutofit/>
          </a:bodyPr>
          <a:lstStyle/>
          <a:p>
            <a:r>
              <a:rPr lang="en-US" dirty="0"/>
              <a:t>Data</a:t>
            </a:r>
            <a:br>
              <a:rPr lang="en-US" dirty="0"/>
            </a:br>
            <a:r>
              <a:rPr lang="en-US" dirty="0"/>
              <a:t>Visualization</a:t>
            </a:r>
          </a:p>
        </p:txBody>
      </p:sp>
      <p:pic>
        <p:nvPicPr>
          <p:cNvPr id="8" name="Picture Placeholder 7" descr="A pair of glasses on a table&#10;&#10;Description automatically generated">
            <a:extLst>
              <a:ext uri="{FF2B5EF4-FFF2-40B4-BE49-F238E27FC236}">
                <a16:creationId xmlns:a16="http://schemas.microsoft.com/office/drawing/2014/main" id="{FEE8261B-DA40-33E1-BDCA-C44DB8AC3EAD}"/>
              </a:ext>
            </a:extLst>
          </p:cNvPr>
          <p:cNvPicPr>
            <a:picLocks noGrp="1" noChangeAspect="1"/>
          </p:cNvPicPr>
          <p:nvPr>
            <p:ph type="pic" sz="quarter" idx="11"/>
          </p:nvPr>
        </p:nvPicPr>
        <p:blipFill rotWithShape="1">
          <a:blip r:embed="rId3"/>
          <a:srcRect l="29591" r="23457"/>
          <a:stretch/>
        </p:blipFill>
        <p:spPr>
          <a:xfrm>
            <a:off x="0" y="0"/>
            <a:ext cx="5762625" cy="6858000"/>
          </a:xfrm>
          <a:noFill/>
        </p:spPr>
      </p:pic>
      <p:sp>
        <p:nvSpPr>
          <p:cNvPr id="3" name="Content Placeholder 2">
            <a:extLst>
              <a:ext uri="{FF2B5EF4-FFF2-40B4-BE49-F238E27FC236}">
                <a16:creationId xmlns:a16="http://schemas.microsoft.com/office/drawing/2014/main" id="{D6BEA7D4-8B96-5A0E-252E-6B8E8B1CF178}"/>
              </a:ext>
            </a:extLst>
          </p:cNvPr>
          <p:cNvSpPr>
            <a:spLocks noGrp="1"/>
          </p:cNvSpPr>
          <p:nvPr>
            <p:ph sz="quarter" idx="10"/>
          </p:nvPr>
        </p:nvSpPr>
        <p:spPr>
          <a:xfrm>
            <a:off x="6096000" y="4172990"/>
            <a:ext cx="4896677" cy="2309726"/>
          </a:xfrm>
        </p:spPr>
        <p:txBody>
          <a:bodyPr>
            <a:normAutofit/>
          </a:bodyPr>
          <a:lstStyle/>
          <a:p>
            <a:r>
              <a:rPr lang="en-US" noProof="1"/>
              <a:t>( Slight look at our data stored in CSV file )</a:t>
            </a:r>
          </a:p>
        </p:txBody>
      </p:sp>
    </p:spTree>
    <p:extLst>
      <p:ext uri="{BB962C8B-B14F-4D97-AF65-F5344CB8AC3E}">
        <p14:creationId xmlns:p14="http://schemas.microsoft.com/office/powerpoint/2010/main" val="1760417424"/>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3.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{2F1344D8-71C2-46D7-B560-DF3FC2BBD7C2}tf22318419_win32</Template>
  <TotalTime>2630</TotalTime>
  <Words>910</Words>
  <Application>Microsoft Office PowerPoint</Application>
  <PresentationFormat>Widescreen</PresentationFormat>
  <Paragraphs>96</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Tenorite</vt:lpstr>
      <vt:lpstr>Custom</vt:lpstr>
      <vt:lpstr>Detecting and Fetching License numbers from moving vehicles </vt:lpstr>
      <vt:lpstr>Introduction</vt:lpstr>
      <vt:lpstr>Models and Libraries Used</vt:lpstr>
      <vt:lpstr>Models</vt:lpstr>
      <vt:lpstr>PowerPoint Presentation</vt:lpstr>
      <vt:lpstr>Approach (System Workflow)</vt:lpstr>
      <vt:lpstr>PowerPoint Presentation</vt:lpstr>
      <vt:lpstr>ProblemS </vt:lpstr>
      <vt:lpstr>Data Visualization</vt:lpstr>
      <vt:lpstr>Missing Frames</vt:lpstr>
      <vt:lpstr>Time FOR SHORT Video!!!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and Fetching License numbers from moving vehicles </dc:title>
  <dc:creator>Krishnakant Modani</dc:creator>
  <cp:lastModifiedBy>Krishnakant Modani</cp:lastModifiedBy>
  <cp:revision>84</cp:revision>
  <dcterms:created xsi:type="dcterms:W3CDTF">2024-04-27T01:26:56Z</dcterms:created>
  <dcterms:modified xsi:type="dcterms:W3CDTF">2024-04-29T05:10:21Z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